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2">
  <p:sldMasterIdLst>
    <p:sldMasterId id="2147483696" r:id="rId1"/>
  </p:sldMasterIdLst>
  <p:sldIdLst>
    <p:sldId id="256" r:id="rId2"/>
    <p:sldId id="295" r:id="rId3"/>
    <p:sldId id="289" r:id="rId4"/>
    <p:sldId id="290" r:id="rId5"/>
    <p:sldId id="291" r:id="rId6"/>
    <p:sldId id="292" r:id="rId7"/>
    <p:sldId id="29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63688" y="2348880"/>
            <a:ext cx="52832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ӘЛЕУМЕТТІК САЛЫҚ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410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51520" y="214482"/>
            <a:ext cx="8712968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Төлеушілер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 1.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Мыналар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әлеуметтiк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төлеушiлер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болып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табылады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 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дара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кәс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пкерлер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2)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жеке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практикамен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айналысатын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адамдар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3)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егер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осы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баптың 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3-тармағында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өзгеше белг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ленбесе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Қазақстан Республикасының резидент-заңды тұлғалары;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4)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Қазақстан Республикасында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қызмет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тұрақты мекемелер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арқылы жүзеге асыратын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бейрезидент-заңды тұлғалар;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5)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тұрақты мекеме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құруға әкеп соқпайтын құрылымдық бөлімше арқылы қызметін жүзеге асыратын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бейрезидент-заңды тұлғалар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2.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Мынадай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 төлеушілер әлеуметтік салық төлеушілер болып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табылмайды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1)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арнаулы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 режимін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патент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негізінде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шаруа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немесе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фермер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қожалықтары үшін қолданатындар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осы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Кодекстің 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290-бабы 3-тармағының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шарттарына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сәйкес келетін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тірек-қимыл 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аппараты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бұзылған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есту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сөйлеу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көру қаб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лет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нен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айрылған мүгедектер жұмыс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стейт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мамандандырылған ұйымдар.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3.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Резидент-заңды тұлға өз шешімімен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өзінің құрылымдық бөлімшесінің: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осындай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құрылымдық бөлімшенің шығыстары болып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табылатын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 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салу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объектілері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бойынша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әлеуметтік салықты есептеу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төлеу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осындай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құрылымдық бөлімше есепке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жазған, төлеген төлем көзінен салық салынуға жататын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кірістер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бойынша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жеке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табыс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салығын есептеу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ұстап қалу және аудару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жөніндегі міндеттемелерді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бір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мезгілде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орындауын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тануға құқылы.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690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51520" y="117693"/>
            <a:ext cx="8605464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салу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объектісі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</a:t>
            </a:r>
            <a:r>
              <a:rPr kumimoji="0" lang="ru-RU" sz="1600" b="0" i="0" u="none" strike="noStrike" cap="none" normalizeH="0" baseline="0" dirty="0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Төлеушілердің өздерін қоса алғанда, жұмыскерлердің </a:t>
            </a:r>
            <a:r>
              <a:rPr kumimoji="0" lang="ru-RU" sz="1600" b="0" i="0" u="none" strike="noStrike" cap="none" normalizeH="0" baseline="0" dirty="0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саны </a:t>
            </a:r>
            <a:r>
              <a:rPr kumimoji="0" lang="ru-RU" sz="1600" b="0" i="0" u="none" strike="noStrike" cap="none" normalizeH="0" baseline="0" dirty="0" err="1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оңайлатылған </a:t>
            </a:r>
            <a:r>
              <a:rPr kumimoji="0" lang="ru-RU" sz="1600" b="0" i="0" u="none" strike="noStrike" cap="none" normalizeH="0" baseline="0" dirty="0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декларация </a:t>
            </a:r>
            <a:r>
              <a:rPr kumimoji="0" lang="ru-RU" sz="1600" b="0" i="0" u="none" strike="noStrike" cap="none" normalizeH="0" baseline="0" dirty="0" err="1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негізінде</a:t>
            </a:r>
            <a:r>
              <a:rPr kumimoji="0" lang="ru-RU" sz="1600" b="0" i="0" u="none" strike="noStrike" cap="none" normalizeH="0" baseline="0" dirty="0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арнаулы</a:t>
            </a:r>
            <a:r>
              <a:rPr kumimoji="0" lang="ru-RU" sz="1600" b="0" i="0" u="none" strike="noStrike" cap="none" normalizeH="0" baseline="0" dirty="0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 режимін</a:t>
            </a:r>
            <a:r>
              <a:rPr kumimoji="0" lang="ru-RU" sz="1600" b="0" i="0" u="none" strike="noStrike" cap="none" normalizeH="0" baseline="0" dirty="0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қолданатын </a:t>
            </a:r>
            <a:r>
              <a:rPr kumimoji="0" lang="ru-RU" sz="1600" b="0" i="0" u="none" strike="noStrike" cap="none" normalizeH="0" baseline="0" dirty="0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дара </a:t>
            </a:r>
            <a:r>
              <a:rPr kumimoji="0" lang="ru-RU" sz="1600" b="0" i="0" u="none" strike="noStrike" cap="none" normalizeH="0" baseline="0" dirty="0" err="1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кәсіпкерлерді қоспағанда</a:t>
            </a:r>
            <a:r>
              <a:rPr kumimoji="0" lang="ru-RU" sz="1600" b="0" i="0" u="none" strike="noStrike" cap="none" normalizeH="0" baseline="0" dirty="0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дара</a:t>
            </a:r>
            <a:r>
              <a:rPr kumimoji="0" lang="ru-RU" sz="1600" b="0" i="0" u="none" strike="noStrike" cap="none" normalizeH="0" baseline="0" dirty="0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кәсіпкерлер және жеке</a:t>
            </a:r>
            <a:r>
              <a:rPr kumimoji="0" lang="ru-RU" sz="1600" b="0" i="0" u="none" strike="noStrike" cap="none" normalizeH="0" baseline="0" dirty="0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практикамен</a:t>
            </a:r>
            <a:r>
              <a:rPr kumimoji="0" lang="ru-RU" sz="1600" b="0" i="0" u="none" strike="noStrike" cap="none" normalizeH="0" baseline="0" dirty="0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айналысатын</a:t>
            </a:r>
            <a:r>
              <a:rPr kumimoji="0" lang="ru-RU" sz="1600" b="0" i="0" u="none" strike="noStrike" cap="none" normalizeH="0" baseline="0" dirty="0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адамдар</a:t>
            </a:r>
            <a:r>
              <a:rPr kumimoji="0" lang="ru-RU" sz="1600" b="0" i="0" u="none" strike="noStrike" cap="none" normalizeH="0" baseline="0" dirty="0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үшін салық </a:t>
            </a:r>
            <a:r>
              <a:rPr kumimoji="0" lang="ru-RU" sz="1600" b="0" i="0" u="none" strike="noStrike" cap="none" normalizeH="0" baseline="0" dirty="0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салу </a:t>
            </a:r>
            <a:r>
              <a:rPr kumimoji="0" lang="ru-RU" sz="1600" b="0" i="0" u="none" strike="noStrike" cap="none" normalizeH="0" baseline="0" dirty="0" err="1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объектісі</a:t>
            </a:r>
            <a:r>
              <a:rPr kumimoji="0" lang="ru-RU" sz="1600" b="0" i="0" u="none" strike="noStrike" cap="none" normalizeH="0" baseline="0" dirty="0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болып</a:t>
            </a:r>
            <a:r>
              <a:rPr kumimoji="0" lang="ru-RU" sz="1600" b="0" i="0" u="none" strike="noStrike" cap="none" normalizeH="0" baseline="0" dirty="0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табылады</a:t>
            </a:r>
            <a:r>
              <a:rPr kumimoji="0" lang="ru-RU" sz="1600" b="0" i="0" u="none" strike="noStrike" cap="none" normalizeH="0" baseline="0" dirty="0" smtClean="0" bmk="z8733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1600" b="0" i="0" u="none" strike="noStrike" cap="none" normalizeH="0" baseline="0" dirty="0" smtClean="0" bmk="z8733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Мыналар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салық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салу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объектісінен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тасталады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    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1)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Қазақстан Республикасының заңнамасына сәйкес бірыңғай жинақтаушы зейнетақы қорына төленетін міндетті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зейнетақы жарналары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    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2)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Қазақстан Республикасының міндетті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әлеуметтік медициналық сақтандыру туралы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заңнамасына сәйкес міндетті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әлеуметтік медициналық сақтандыруға төленетін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жарналар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600" b="1" dirty="0" smtClean="0"/>
              <a:t> </a:t>
            </a:r>
            <a:endParaRPr lang="ru-RU" sz="1600" b="1" dirty="0" smtClean="0"/>
          </a:p>
          <a:p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мөлшерлемелері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      1.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осы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бапта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өзгеше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белгiленбесе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әлеуметтiк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      2018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қаңтардан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 9,5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пайыз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      2025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қаңтардан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– 11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пайыз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мөлшерлемесі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есептеледі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      2.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Дара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кәсiпкерлер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практикамен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айналысатын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адамдар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әлеуметтiк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салықты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республикалық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заңда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төленетін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күнге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қолданыста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айлық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есептiк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көрсеткiштің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еселенген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мөлшерінде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өзi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үшiн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айлық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есептiк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көрсеткiштің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еселенген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мөлшерiнде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әрбiр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жұмыскер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үшiн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есептейді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Осы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тармақтың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ережесі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      1)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өздері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осы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Кодекстің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213-бабына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салықтық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есептілікті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ұсынуды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уақытша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тоқтата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тұруы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төлеушілерге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      2)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оңайлатылған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декларация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арнаулы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режимін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қолданатын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дара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кәсіпкерлерге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      3)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осы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тармақтың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бөлігінің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2)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тармақшасында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көрсетілгендерді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қоспағанда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салықтық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кезеңде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кіріс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алмаған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дара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кәсіпкерлерге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практикамен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айналысатын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адамдарға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қолданылмайды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      3.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Оңайлатылған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декларация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арнаулы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режимін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қолданатын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төлеушілер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салықтық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мөлшерлемелер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осы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Кодекстің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61-тарауында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16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712968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алықты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тәртібі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   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Оңайлатылған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декларация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арнаулы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режимін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қолданатындарды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қоспағанда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дара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кәсіпкерлер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практикамен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айналысатын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адамдар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салықты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есептеуді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осы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Кодекстің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484-бабының 1-тармағында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айқындалған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салу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объектісіне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осы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Кодекстің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485-бабының 2-тармағында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мөлшерлемелерді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жүргізеді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    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Бюджетке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төлеуге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жататын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есептелген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пен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Міндетті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сақтандыру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Заңына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есептелген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аударымдардың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айырма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айқындалады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     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сақтандыру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қорына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есептелген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аударымдар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есептелген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салықтың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сомасынан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асып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кеткен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сомалары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тең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бюджетке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төлеуге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жататын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нөлге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тең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есептеледі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    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технологиялар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паркі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аймағының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аумағында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асыратын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ұйымдар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салықты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осы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Кодекстің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709-бабының 9-тармағында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ережелерді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ескере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есептейді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орган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атқарушы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орган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шешімімен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өздерінің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құрылымдық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бөлімшелерінің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аумақтық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органдарының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мыналар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құрылымдық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бөлімшелердің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аумақтық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органдардың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шығыстары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салу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объектілері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салықты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төлеу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құрылымдық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бөлімшелердің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аумақтық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органдардың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жұмыскерлеріне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есепке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жатқызылған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төленген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төлем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көзінен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салуға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жататын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кірістер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салығын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ұстап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қалу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аудару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міндеттерді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мезгілде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орындауын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тануға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құқылы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     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мекемелер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салықтық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кезең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есептеген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заңнамасына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төленген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еңбекке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уақытша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қабілетсіздігі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жәрдемақы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сомасына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азайтылады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Салықтық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кезеңде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осы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баптың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6-тармағында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көрсетілген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төленген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әлеуметтiк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жәрдемақы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есептелген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әлеуметтiк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сомасынан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асып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кеткен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асып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кеткен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сома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салықтық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кезеңге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ауыстырылады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190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51520" y="404664"/>
            <a:ext cx="889248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Әлеуметтік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салықты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төлеу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 1.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Әлеуметтiк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салықты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төлеу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төлеушiнiң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орналасқан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жерi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бойынша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салықтық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кезеңнен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кейiнгi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айдың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25-күнінен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кешiктiрілмей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жүргiзiледi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 2.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Құрылымдық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аумақтық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бөлімшенің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шығыстары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болып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табылатын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салу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объектілері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бойынша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әлеуметтік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салықты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төлеу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осындай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құрылымдық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аумақтық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бөлімшенің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орналасқан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жері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бойынша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жүргізіледі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Салықтық кезең</a:t>
            </a:r>
            <a:r>
              <a:rPr kumimoji="0" lang="ru-RU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1.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Күнтізбелік 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әлеуметтік салықты есептеу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үшін салықтық кезең болып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табылады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2.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Күнтізбелік тоқсан жеке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табыс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салығы және әлеуметтік салық бойынша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декларация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жасау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үшін есепті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кезең болып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табылады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Жеке</a:t>
            </a:r>
            <a:r>
              <a:rPr kumimoji="0" lang="ru-RU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табыс</a:t>
            </a:r>
            <a:r>
              <a:rPr kumimoji="0" lang="ru-RU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салығы </a:t>
            </a:r>
            <a:r>
              <a:rPr kumimoji="0" lang="ru-RU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 </a:t>
            </a:r>
            <a:r>
              <a:rPr kumimoji="0" lang="ru-RU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әлеуметт</a:t>
            </a:r>
            <a:r>
              <a:rPr kumimoji="0" lang="en-US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</a:t>
            </a:r>
            <a:r>
              <a:rPr kumimoji="0" lang="ru-RU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 бойынша</a:t>
            </a:r>
            <a:r>
              <a:rPr kumimoji="0" lang="ru-RU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декларация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1.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Төлеуш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лер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жеке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табыс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салығы және әлеуметтік салық бойынша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декларацияны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орналасқан жері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бойынша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 органдарына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есепті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кезеңнен кейінгі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екінші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айдың 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15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күнінен кешіктірмей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тоқсан сайын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ұсынады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2.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Әлеуметтік салықты есептеу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және төлеу жөніндегі міндет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жүктелмеген құрылымдық бөл</a:t>
            </a:r>
            <a:r>
              <a:rPr kumimoji="0" lang="en-US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мшелер</a:t>
            </a:r>
            <a:r>
              <a:rPr kumimoji="0" lang="en-US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бар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төлеуш</a:t>
            </a:r>
            <a:r>
              <a:rPr kumimoji="0" lang="en-US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лер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осындай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құрылымдық (аумақтық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бөлімше орналасқан жердегі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 органына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жеке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табыс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салығы 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әлеуметт</a:t>
            </a:r>
            <a:r>
              <a:rPr kumimoji="0" lang="en-US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 бойынша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декларацияға осындай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құрылымдық 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аумақтық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бөлімше бойынша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әлеуметт</a:t>
            </a:r>
            <a:r>
              <a:rPr kumimoji="0" lang="en-US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 сомасын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есептеу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жөніндегі қосымшаны ұсынады</a:t>
            </a:r>
            <a:r>
              <a:rPr kumimoji="0" lang="ru-RU" sz="1600" b="0" i="0" u="none" strike="noStrike" cap="none" normalizeH="0" baseline="0" dirty="0" smtClean="0" bmk="z877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132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539552" y="770221"/>
            <a:ext cx="835292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Мысал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2020 жылдың 1 жарты жылдығы үшін кәсіпкерлік қызметтен кіріс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9 000 000 тенге. 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Әлеуметтік салық сомасы 135 000 тенге ( 9 000 000 * 3% * 1/2).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Жарты жыл үшін әлеуметтік аударымдар 52 500 тенге ( 31 500 тенге + 21 000 тенге): ЖК үшін - 31 500 тенге ( 5 250  1 ай үшін * 6 ай); жұмысшылар үшін - 21 000 тенге ( 3 500 за 1 ай үшін * 6 ай).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Бюджетке төлеуге жататын әлеуметтік салық 82 500 тенге ( 135 000 тенге - 52 500 тенге). 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101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332655"/>
          <a:ext cx="8640959" cy="6022329"/>
        </p:xfrm>
        <a:graphic>
          <a:graphicData uri="http://schemas.openxmlformats.org/drawingml/2006/table">
            <a:tbl>
              <a:tblPr/>
              <a:tblGrid>
                <a:gridCol w="1440160"/>
                <a:gridCol w="2016224"/>
                <a:gridCol w="2808312"/>
                <a:gridCol w="2376263"/>
              </a:tblGrid>
              <a:tr h="5894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Әлеуметтік салық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Әлеуметтік аударым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Бюджетке төлеуге жататын әлеуметтік салық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48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ЖК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5 302 тенге 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5 302 тенге 3 500 тенге (</a:t>
                      </a:r>
                      <a:r>
                        <a:rPr lang="kk-KZ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кіріс</a:t>
                      </a: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100 000 * 3,5%) </a:t>
                      </a:r>
                      <a:b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1 802 те</a:t>
                      </a:r>
                      <a:b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/>
                      </a:r>
                      <a:b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30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Жұмысшы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2 651 </a:t>
                      </a: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тенге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/>
                      </a:r>
                      <a:b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/>
                      </a:r>
                      <a:b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2 835 тенге  з/пл 90 000 - ОПВ 90 00 = 81 000 * 3,5% 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 тенге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/>
                      </a:r>
                      <a:b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/>
                      </a:r>
                      <a:b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Жұмысшы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2 651 тенге </a:t>
                      </a:r>
                      <a:b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2 205 тенге  з/пл 70 000 - ОПВ 7 000 = 63 000 * 3,5% </a:t>
                      </a:r>
                      <a:b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446 </a:t>
                      </a: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тенге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/>
                      </a:r>
                      <a:b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4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Жұмысшы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2 651 </a:t>
                      </a: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тенге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2 651 тенге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8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Барлығы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13 255 </a:t>
                      </a: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тенге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/>
                      </a:r>
                      <a:b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/>
                      </a:r>
                      <a:b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8 540 </a:t>
                      </a: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тенге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/>
                      </a:r>
                      <a:b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/>
                      </a:r>
                      <a:br>
                        <a:rPr lang="en-US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4 899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тенге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/>
                      </a:r>
                      <a:br>
                        <a:rPr lang="en-US" sz="16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/>
                      </a:r>
                      <a:br>
                        <a:rPr lang="en-US" sz="16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84" marR="55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0416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323</TotalTime>
  <Words>64</Words>
  <Application>Microsoft Office PowerPoint</Application>
  <PresentationFormat>Экран (4:3)</PresentationFormat>
  <Paragraphs>81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Стратегическое планирование</dc:title>
  <dc:creator>hp</dc:creator>
  <cp:lastModifiedBy>Lenovo</cp:lastModifiedBy>
  <cp:revision>29</cp:revision>
  <dcterms:created xsi:type="dcterms:W3CDTF">2016-03-29T08:48:08Z</dcterms:created>
  <dcterms:modified xsi:type="dcterms:W3CDTF">2020-03-14T18:24:55Z</dcterms:modified>
</cp:coreProperties>
</file>